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8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3485F-3D97-43D4-A569-68D2BB73246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14990-F972-476B-BD2B-6B2AFD87BD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3B9A2-0FE4-4D8E-BC59-93631E37B6E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7A000-0ED0-4C5D-A88D-0943981C7D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4B286-B6B8-4EC3-9391-1791534DB3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3FA03-4A23-41D4-BFA3-FC19D782039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76EDE-4C0C-4294-B24B-6ED63BB07B8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0D43D-3840-4385-8608-651F6766060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28223-960E-4251-8281-5E2FFAA1087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E57C7-DCFF-4428-A726-6FAD723B8DC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77DF-DE88-42C3-8E54-26FD4F0B5A1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97085C-ADEC-4346-805A-000D30604D9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Articulación en Gestión </a:t>
            </a:r>
            <a:r>
              <a:rPr lang="es-ES" sz="4000" dirty="0" smtClean="0"/>
              <a:t>de Riesgo / Ambiental .  Experiencia de la </a:t>
            </a:r>
            <a:r>
              <a:rPr lang="es-ES" sz="3600" dirty="0" smtClean="0"/>
              <a:t> FIQ </a:t>
            </a:r>
            <a:r>
              <a:rPr lang="es-ES" sz="3600" dirty="0"/>
              <a:t>- UNL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5981700"/>
            <a:ext cx="6400800" cy="1752600"/>
          </a:xfrm>
        </p:spPr>
        <p:txBody>
          <a:bodyPr/>
          <a:lstStyle/>
          <a:p>
            <a:r>
              <a:rPr lang="es-ES" sz="1800" dirty="0"/>
              <a:t>Ing. Adrián </a:t>
            </a:r>
            <a:r>
              <a:rPr lang="es-ES" sz="1800" dirty="0" smtClean="0"/>
              <a:t>BOLLATI</a:t>
            </a:r>
            <a:endParaRPr lang="es-ES" sz="1800" dirty="0"/>
          </a:p>
          <a:p>
            <a:r>
              <a:rPr lang="es-ES" sz="1800" dirty="0"/>
              <a:t>La Plata, 15 – 17 de Octubre de 2014</a:t>
            </a:r>
          </a:p>
        </p:txBody>
      </p:sp>
      <p:pic>
        <p:nvPicPr>
          <p:cNvPr id="6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2800" b="1" dirty="0">
                <a:solidFill>
                  <a:srgbClr val="FF0000"/>
                </a:solidFill>
              </a:rPr>
              <a:t>Acciones  Dinamizada por Planes de Mejora de las Carreras Acreditadas</a:t>
            </a:r>
            <a:r>
              <a:rPr lang="es-ES" sz="2800" b="1" dirty="0"/>
              <a:t> </a:t>
            </a:r>
            <a:r>
              <a:rPr lang="es-ES" sz="1800" dirty="0"/>
              <a:t/>
            </a:r>
            <a:br>
              <a:rPr lang="es-ES" sz="1800" dirty="0"/>
            </a:br>
            <a:endParaRPr lang="es-ES" sz="1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" dirty="0" smtClean="0"/>
              <a:t>Accesibilidad</a:t>
            </a:r>
          </a:p>
          <a:p>
            <a:pPr lvl="1"/>
            <a:r>
              <a:rPr lang="es-ES" dirty="0" smtClean="0"/>
              <a:t>Salida de Emergencia en Laboratorios </a:t>
            </a:r>
          </a:p>
          <a:p>
            <a:pPr lvl="1"/>
            <a:r>
              <a:rPr lang="es-ES" dirty="0" smtClean="0"/>
              <a:t>Inversión </a:t>
            </a:r>
            <a:r>
              <a:rPr lang="es-ES" dirty="0"/>
              <a:t>en instalaciones eléctricas para mitigación del riesgo y disminución de consumos</a:t>
            </a:r>
          </a:p>
          <a:p>
            <a:pPr lvl="1"/>
            <a:r>
              <a:rPr lang="es-ES" dirty="0" smtClean="0"/>
              <a:t>Liberación </a:t>
            </a:r>
            <a:r>
              <a:rPr lang="es-ES" dirty="0"/>
              <a:t>de los laboratorios de equipos con alto riesgo de presión ( autoclaves )</a:t>
            </a:r>
          </a:p>
          <a:p>
            <a:pPr lvl="1"/>
            <a:r>
              <a:rPr lang="es-ES" dirty="0"/>
              <a:t>Gestión de Residuos de los TP</a:t>
            </a:r>
          </a:p>
          <a:p>
            <a:pPr lvl="1"/>
            <a:r>
              <a:rPr lang="es-ES" dirty="0"/>
              <a:t>Manejo de Kits </a:t>
            </a:r>
            <a:r>
              <a:rPr lang="es-ES" dirty="0" err="1"/>
              <a:t>antiderrames</a:t>
            </a:r>
            <a:endParaRPr lang="es-ES" dirty="0"/>
          </a:p>
          <a:p>
            <a:pPr lvl="1">
              <a:buFontTx/>
              <a:buNone/>
            </a:pPr>
            <a:endParaRPr lang="es-ES" dirty="0"/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es-ES" sz="3200" dirty="0">
                <a:solidFill>
                  <a:srgbClr val="FF0000"/>
                </a:solidFill>
              </a:rPr>
              <a:t>Acciones dinamizada </a:t>
            </a:r>
            <a:r>
              <a:rPr lang="es-ES" sz="3200" dirty="0" smtClean="0">
                <a:solidFill>
                  <a:srgbClr val="FF0000"/>
                </a:solidFill>
              </a:rPr>
              <a:t>planes </a:t>
            </a:r>
            <a:r>
              <a:rPr lang="es-ES" sz="3200" dirty="0">
                <a:solidFill>
                  <a:srgbClr val="FF0000"/>
                </a:solidFill>
              </a:rPr>
              <a:t>e </a:t>
            </a:r>
            <a:r>
              <a:rPr lang="es-ES" sz="3200" dirty="0" smtClean="0">
                <a:solidFill>
                  <a:srgbClr val="FF0000"/>
                </a:solidFill>
              </a:rPr>
              <a:t>Mejora en </a:t>
            </a:r>
            <a:r>
              <a:rPr lang="es-ES" sz="3200" dirty="0" err="1" smtClean="0">
                <a:solidFill>
                  <a:srgbClr val="FF0000"/>
                </a:solidFill>
              </a:rPr>
              <a:t>CyT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2400" dirty="0"/>
              <a:t>(</a:t>
            </a:r>
            <a:r>
              <a:rPr lang="es-ES" sz="1800" dirty="0" err="1"/>
              <a:t>MinCyT</a:t>
            </a:r>
            <a:r>
              <a:rPr lang="es-ES" sz="1800" dirty="0"/>
              <a:t>)</a:t>
            </a:r>
            <a:r>
              <a:rPr lang="es-ES" sz="2800" dirty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" sz="2000" dirty="0"/>
          </a:p>
          <a:p>
            <a:pPr lvl="1">
              <a:lnSpc>
                <a:spcPct val="90000"/>
              </a:lnSpc>
            </a:pPr>
            <a:r>
              <a:rPr lang="es-ES" sz="2400" dirty="0"/>
              <a:t>Accesibilidad / Libre Circulación de espacios comunes</a:t>
            </a:r>
          </a:p>
          <a:p>
            <a:pPr lvl="1">
              <a:lnSpc>
                <a:spcPct val="90000"/>
              </a:lnSpc>
            </a:pPr>
            <a:r>
              <a:rPr lang="es-ES" sz="2400" dirty="0"/>
              <a:t>Inversión en instalaciones eléctricas - mitigación del riesgo eléctrico, estabilidad para confiabilidad en datos y disminución de consumos</a:t>
            </a:r>
          </a:p>
          <a:p>
            <a:pPr lvl="1">
              <a:lnSpc>
                <a:spcPct val="90000"/>
              </a:lnSpc>
            </a:pPr>
            <a:r>
              <a:rPr lang="es-ES" sz="2400" dirty="0"/>
              <a:t>Salida de Emergencia en Laboratorios </a:t>
            </a:r>
          </a:p>
          <a:p>
            <a:pPr lvl="1">
              <a:lnSpc>
                <a:spcPct val="90000"/>
              </a:lnSpc>
            </a:pPr>
            <a:r>
              <a:rPr lang="es-ES" sz="2400" dirty="0"/>
              <a:t>Establecimiento de pautas de funcionamiento de los laboratorios con equipos sometidos a presión ( reactores a alta presión)</a:t>
            </a:r>
          </a:p>
          <a:p>
            <a:pPr lvl="1">
              <a:lnSpc>
                <a:spcPct val="90000"/>
              </a:lnSpc>
            </a:pPr>
            <a:r>
              <a:rPr lang="es-ES" sz="2400" dirty="0"/>
              <a:t>Auditoria de redes de gases y plan de readecuación</a:t>
            </a:r>
          </a:p>
          <a:p>
            <a:pPr lvl="1">
              <a:lnSpc>
                <a:spcPct val="90000"/>
              </a:lnSpc>
            </a:pPr>
            <a:r>
              <a:rPr lang="es-ES" sz="2400" dirty="0"/>
              <a:t>Gestión de Residuos de la I+D y Transferencia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endParaRPr lang="es-E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200" dirty="0">
                <a:solidFill>
                  <a:srgbClr val="FF0000"/>
                </a:solidFill>
              </a:rPr>
              <a:t>Acciones vinculada a los estudiantes</a:t>
            </a:r>
            <a:r>
              <a:rPr lang="es-ES" sz="3200" dirty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Formación desde el ingreso </a:t>
            </a:r>
          </a:p>
          <a:p>
            <a:r>
              <a:rPr lang="es-ES" dirty="0"/>
              <a:t>Acuerdo </a:t>
            </a:r>
            <a:r>
              <a:rPr lang="es-ES" dirty="0" smtClean="0"/>
              <a:t>político destinado </a:t>
            </a:r>
            <a:r>
              <a:rPr lang="es-ES" dirty="0"/>
              <a:t>a  espacios de estudio y libre circulación en espacios </a:t>
            </a:r>
            <a:r>
              <a:rPr lang="es-ES" dirty="0" smtClean="0"/>
              <a:t>comunes - Liberación </a:t>
            </a:r>
            <a:r>
              <a:rPr lang="es-ES" dirty="0"/>
              <a:t>de Salidas de Emergencias</a:t>
            </a:r>
          </a:p>
          <a:p>
            <a:r>
              <a:rPr lang="es-ES" dirty="0"/>
              <a:t>Formación y compromiso de becarios</a:t>
            </a:r>
          </a:p>
          <a:p>
            <a:r>
              <a:rPr lang="es-ES" dirty="0"/>
              <a:t>Formación y compromiso en actividades extracurriculares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600" dirty="0" smtClean="0">
                <a:solidFill>
                  <a:srgbClr val="FF0000"/>
                </a:solidFill>
              </a:rPr>
              <a:t>Punto Fuerte</a:t>
            </a:r>
            <a:br>
              <a:rPr lang="es-ES" sz="3600" dirty="0" smtClean="0">
                <a:solidFill>
                  <a:srgbClr val="FF0000"/>
                </a:solidFill>
              </a:rPr>
            </a:b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7"/>
            <a:ext cx="8229600" cy="4525963"/>
          </a:xfrm>
        </p:spPr>
        <p:txBody>
          <a:bodyPr/>
          <a:lstStyle/>
          <a:p>
            <a:endParaRPr lang="es-ES" dirty="0"/>
          </a:p>
          <a:p>
            <a:pPr>
              <a:buFontTx/>
              <a:buNone/>
            </a:pPr>
            <a:endParaRPr lang="es-ES" dirty="0"/>
          </a:p>
          <a:p>
            <a:pPr>
              <a:buFontTx/>
              <a:buNone/>
            </a:pPr>
            <a:endParaRPr lang="es-ES" dirty="0"/>
          </a:p>
          <a:p>
            <a:pPr>
              <a:buFontTx/>
              <a:buNone/>
            </a:pPr>
            <a:endParaRPr lang="es-ES" dirty="0"/>
          </a:p>
          <a:p>
            <a:pPr>
              <a:buFontTx/>
              <a:buNone/>
            </a:pPr>
            <a:r>
              <a:rPr lang="es-AR" dirty="0" smtClean="0"/>
              <a:t>   </a:t>
            </a:r>
            <a:r>
              <a:rPr lang="es-AR" sz="3600" dirty="0" smtClean="0">
                <a:solidFill>
                  <a:srgbClr val="FF0000"/>
                </a:solidFill>
              </a:rPr>
              <a:t>Punto Débil</a:t>
            </a:r>
          </a:p>
          <a:p>
            <a:pPr>
              <a:buNone/>
            </a:pPr>
            <a:r>
              <a:rPr lang="es-AR" sz="3600" dirty="0" smtClean="0">
                <a:solidFill>
                  <a:srgbClr val="FF0000"/>
                </a:solidFill>
              </a:rPr>
              <a:t>          </a:t>
            </a:r>
            <a:r>
              <a:rPr lang="es-AR" sz="3600" dirty="0" smtClean="0"/>
              <a:t>Resistencia al cambio </a:t>
            </a:r>
          </a:p>
          <a:p>
            <a:pPr>
              <a:buNone/>
            </a:pPr>
            <a:r>
              <a:rPr lang="es-AR" sz="3600" dirty="0" smtClean="0"/>
              <a:t>           </a:t>
            </a:r>
            <a:endParaRPr lang="es-ES" sz="3600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115616" y="1628800"/>
            <a:ext cx="658812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200" dirty="0" smtClean="0"/>
              <a:t>Decisión Política Institucional </a:t>
            </a:r>
          </a:p>
          <a:p>
            <a:r>
              <a:rPr lang="es-ES" sz="3200" dirty="0" smtClean="0"/>
              <a:t>(Ej. </a:t>
            </a:r>
            <a:r>
              <a:rPr lang="es-ES" sz="2800" dirty="0" smtClean="0"/>
              <a:t>Avance en el desarrollo para  la instalación </a:t>
            </a:r>
            <a:r>
              <a:rPr lang="es-ES" sz="2800" dirty="0"/>
              <a:t>de </a:t>
            </a:r>
            <a:r>
              <a:rPr lang="es-ES" sz="2800" dirty="0" smtClean="0"/>
              <a:t> </a:t>
            </a:r>
            <a:r>
              <a:rPr lang="es-ES" sz="2800" dirty="0"/>
              <a:t>Iluminación   de espacios comunes con energía provista  a través de paneles </a:t>
            </a:r>
            <a:r>
              <a:rPr lang="es-ES" sz="2800" dirty="0" smtClean="0"/>
              <a:t>fotovoltaicos )</a:t>
            </a:r>
          </a:p>
          <a:p>
            <a:endParaRPr lang="es-ES" sz="3200" dirty="0"/>
          </a:p>
          <a:p>
            <a:pPr>
              <a:buFontTx/>
              <a:buChar char="•"/>
            </a:pPr>
            <a:endParaRPr lang="es-ES" sz="2400" dirty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             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Muchas Gracias !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smtClean="0"/>
              <a:t>abollati@unl.edu.ar</a:t>
            </a:r>
            <a:endParaRPr lang="es-AR"/>
          </a:p>
        </p:txBody>
      </p:sp>
      <p:pic>
        <p:nvPicPr>
          <p:cNvPr id="4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924175"/>
            <a:ext cx="8229600" cy="1143000"/>
          </a:xfrm>
        </p:spPr>
        <p:txBody>
          <a:bodyPr/>
          <a:lstStyle/>
          <a:p>
            <a:r>
              <a:rPr lang="es-AR" sz="4000" b="1">
                <a:solidFill>
                  <a:srgbClr val="FF0000"/>
                </a:solidFill>
              </a:rPr>
              <a:t>Nuestra Facultad hoy</a:t>
            </a:r>
            <a:br>
              <a:rPr lang="es-AR" sz="4000" b="1">
                <a:solidFill>
                  <a:srgbClr val="FF0000"/>
                </a:solidFill>
              </a:rPr>
            </a:br>
            <a:endParaRPr lang="es-ES" sz="4000" b="1">
              <a:solidFill>
                <a:srgbClr val="595959"/>
              </a:solidFill>
            </a:endParaRPr>
          </a:p>
        </p:txBody>
      </p:sp>
      <p:pic>
        <p:nvPicPr>
          <p:cNvPr id="5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4 CuadroTexto"/>
          <p:cNvSpPr txBox="1">
            <a:spLocks noChangeArrowheads="1"/>
          </p:cNvSpPr>
          <p:nvPr/>
        </p:nvSpPr>
        <p:spPr bwMode="auto">
          <a:xfrm>
            <a:off x="909638" y="366365"/>
            <a:ext cx="7478712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3400" b="1">
                <a:solidFill>
                  <a:srgbClr val="E1112D"/>
                </a:solidFill>
                <a:latin typeface="Franklin Gothic Medium" pitchFamily="34" charset="0"/>
                <a:cs typeface="Arial" charset="0"/>
              </a:rPr>
              <a:t>La FIQ en números</a:t>
            </a: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682625" y="1052737"/>
            <a:ext cx="813752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18.500 m</a:t>
            </a:r>
            <a:r>
              <a:rPr lang="es-AR" sz="2800" b="1" baseline="30000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2</a:t>
            </a:r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 en dos edificios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2.700 alumnos entre carreras de grado y posgrado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380 docentes (profesores y auxiliares)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90 no docentes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90 Laboratorios de Docencia, I+D, y Transferencia 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r>
              <a:rPr lang="es-AR" sz="2800" b="1" dirty="0">
                <a:solidFill>
                  <a:srgbClr val="595959"/>
                </a:solidFill>
                <a:latin typeface="Franklin Gothic Book" pitchFamily="34" charset="0"/>
                <a:cs typeface="Arial" charset="0"/>
              </a:rPr>
              <a:t>2 Plantas Pilotos</a:t>
            </a: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  <a:p>
            <a:endParaRPr lang="es-AR" sz="2800" b="1" dirty="0">
              <a:solidFill>
                <a:srgbClr val="595959"/>
              </a:solidFill>
              <a:latin typeface="Franklin Gothic Book" pitchFamily="34" charset="0"/>
              <a:cs typeface="Arial" charset="0"/>
            </a:endParaRPr>
          </a:p>
        </p:txBody>
      </p:sp>
      <p:pic>
        <p:nvPicPr>
          <p:cNvPr id="6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4 Rectángulo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s-AR" sz="3200" b="1" dirty="0"/>
              <a:t>Carreras de grado y pregrado </a:t>
            </a:r>
          </a:p>
        </p:txBody>
      </p:sp>
      <p:sp>
        <p:nvSpPr>
          <p:cNvPr id="6" name="5 Marcador de texto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s-AR" sz="2000" b="1" dirty="0"/>
          </a:p>
          <a:p>
            <a:pPr>
              <a:lnSpc>
                <a:spcPct val="80000"/>
              </a:lnSpc>
            </a:pPr>
            <a:r>
              <a:rPr lang="es-AR" sz="2000" b="1" dirty="0"/>
              <a:t>Ingeniería Química </a:t>
            </a:r>
            <a:r>
              <a:rPr lang="es-AR" sz="2000" dirty="0"/>
              <a:t>(1919)		 		</a:t>
            </a:r>
            <a:r>
              <a:rPr lang="es-AR" sz="2000" b="1" dirty="0"/>
              <a:t>834 alumnos</a:t>
            </a:r>
            <a:endParaRPr lang="es-ES" sz="2000" b="1" dirty="0"/>
          </a:p>
          <a:p>
            <a:pPr>
              <a:lnSpc>
                <a:spcPct val="80000"/>
              </a:lnSpc>
            </a:pPr>
            <a:r>
              <a:rPr lang="es-AR" sz="2000" b="1" dirty="0"/>
              <a:t>Licenciatura en Química </a:t>
            </a:r>
            <a:r>
              <a:rPr lang="es-AR" sz="2000" dirty="0"/>
              <a:t>(1966) 			</a:t>
            </a:r>
            <a:r>
              <a:rPr lang="es-AR" sz="2000" b="1" dirty="0"/>
              <a:t>248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Licenciatura en Matemática Aplicada </a:t>
            </a:r>
            <a:r>
              <a:rPr lang="es-AR" sz="2000" dirty="0"/>
              <a:t>(1971) 	</a:t>
            </a:r>
            <a:r>
              <a:rPr lang="es-AR" sz="2000" b="1" dirty="0"/>
              <a:t>100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Ingeniería Industrial </a:t>
            </a:r>
            <a:r>
              <a:rPr lang="es-AR" sz="2000" dirty="0"/>
              <a:t>(1998) 				</a:t>
            </a:r>
            <a:r>
              <a:rPr lang="es-AR" sz="2000" b="1" dirty="0"/>
              <a:t>415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Ingeniería en Alimentos </a:t>
            </a:r>
            <a:r>
              <a:rPr lang="es-AR" sz="2000" dirty="0"/>
              <a:t>(1998) 			</a:t>
            </a:r>
            <a:r>
              <a:rPr lang="es-AR" sz="2000" b="1" dirty="0"/>
              <a:t>315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Analista Industrial </a:t>
            </a:r>
            <a:r>
              <a:rPr lang="es-AR" sz="2000" dirty="0"/>
              <a:t>(1999) 			  	   </a:t>
            </a:r>
            <a:r>
              <a:rPr lang="es-AR" sz="2000" b="1" dirty="0"/>
              <a:t>89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Ingeniería Ambiental </a:t>
            </a:r>
            <a:r>
              <a:rPr lang="es-AR" sz="2000" dirty="0"/>
              <a:t>(FICH-FIQ) (1999) 		</a:t>
            </a:r>
            <a:r>
              <a:rPr lang="es-AR" sz="2000" b="1" dirty="0"/>
              <a:t>278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Químico Analista </a:t>
            </a:r>
            <a:r>
              <a:rPr lang="es-AR" sz="2000" dirty="0"/>
              <a:t>(2003) 				   </a:t>
            </a:r>
            <a:r>
              <a:rPr lang="es-AR" sz="2000" b="1" dirty="0"/>
              <a:t>89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Lic. en </a:t>
            </a:r>
            <a:r>
              <a:rPr lang="es-AR" sz="2000" b="1" dirty="0" err="1"/>
              <a:t>CyT</a:t>
            </a:r>
            <a:r>
              <a:rPr lang="es-AR" sz="2000" b="1" dirty="0"/>
              <a:t> Alimentos </a:t>
            </a:r>
            <a:r>
              <a:rPr lang="es-AR" sz="2000" dirty="0"/>
              <a:t>(FIQ-FBCB-FCV-FCA-EUA-EUAA) (2004)    							   </a:t>
            </a:r>
            <a:r>
              <a:rPr lang="es-AR" sz="2000" b="1" dirty="0"/>
              <a:t>87 alumnos</a:t>
            </a:r>
            <a:r>
              <a:rPr lang="es-AR" sz="2000" dirty="0"/>
              <a:t> </a:t>
            </a:r>
          </a:p>
          <a:p>
            <a:pPr>
              <a:lnSpc>
                <a:spcPct val="80000"/>
              </a:lnSpc>
            </a:pPr>
            <a:r>
              <a:rPr lang="es-AR" sz="2000" b="1" dirty="0"/>
              <a:t>Profesorado en Química </a:t>
            </a:r>
            <a:r>
              <a:rPr lang="es-AR" sz="2000" dirty="0"/>
              <a:t>(FIQ-FHUC) (2004)               7</a:t>
            </a:r>
            <a:r>
              <a:rPr lang="es-AR" sz="2000" b="1" dirty="0"/>
              <a:t>9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Ingeniería en Materiales </a:t>
            </a:r>
            <a:r>
              <a:rPr lang="es-AR" sz="2000" dirty="0"/>
              <a:t>(2006)		 	   </a:t>
            </a:r>
            <a:r>
              <a:rPr lang="es-AR" sz="2000" b="1" dirty="0"/>
              <a:t>34 alumnos</a:t>
            </a:r>
            <a:endParaRPr lang="es-ES" sz="2000" dirty="0"/>
          </a:p>
          <a:p>
            <a:pPr>
              <a:lnSpc>
                <a:spcPct val="80000"/>
              </a:lnSpc>
            </a:pPr>
            <a:r>
              <a:rPr lang="es-AR" sz="2000" b="1" dirty="0"/>
              <a:t>Licenciatura en Materiales </a:t>
            </a:r>
            <a:r>
              <a:rPr lang="es-AR" sz="2000" dirty="0"/>
              <a:t>(2006) 			     </a:t>
            </a:r>
            <a:r>
              <a:rPr lang="es-AR" sz="2000" b="1" dirty="0"/>
              <a:t>9 alumnos</a:t>
            </a:r>
            <a:endParaRPr lang="es-ES" sz="2000" b="1" dirty="0"/>
          </a:p>
        </p:txBody>
      </p:sp>
      <p:pic>
        <p:nvPicPr>
          <p:cNvPr id="7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2400" dirty="0">
                <a:solidFill>
                  <a:srgbClr val="FF0000"/>
                </a:solidFill>
              </a:rPr>
              <a:t>Antecedentes de Participación en Proyectos Específicos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/>
              <a:t>Proyecto Alfa Gisela – Gestión de la Investigación y los Servicios en UE y AL ( liderado UAM ) </a:t>
            </a:r>
            <a:r>
              <a:rPr lang="es-ES" sz="1600" dirty="0"/>
              <a:t>(</a:t>
            </a:r>
            <a:r>
              <a:rPr lang="es-ES" sz="1600" dirty="0" smtClean="0"/>
              <a:t>1995-1998)</a:t>
            </a:r>
            <a:endParaRPr lang="es-ES" sz="1600" dirty="0"/>
          </a:p>
          <a:p>
            <a:pPr>
              <a:buFontTx/>
              <a:buNone/>
            </a:pPr>
            <a:r>
              <a:rPr lang="es-ES" sz="2800" dirty="0"/>
              <a:t>Proyectos PPUA . SPU </a:t>
            </a:r>
          </a:p>
          <a:p>
            <a:r>
              <a:rPr lang="es-ES" sz="2800" dirty="0"/>
              <a:t>Red Iberoamericana en Gestión Ambiental en los Campus </a:t>
            </a:r>
            <a:r>
              <a:rPr lang="es-ES" sz="1600" dirty="0"/>
              <a:t>.(</a:t>
            </a:r>
            <a:r>
              <a:rPr lang="es-ES" sz="1600" dirty="0" smtClean="0"/>
              <a:t>2007)</a:t>
            </a:r>
            <a:endParaRPr lang="es-ES" sz="1600" dirty="0"/>
          </a:p>
          <a:p>
            <a:r>
              <a:rPr lang="es-ES" sz="2800" dirty="0"/>
              <a:t>Foro Iberoamericano de formación para la gestión ambiental y el desarrollo sustentable en Instituciones de la Educación Superior </a:t>
            </a:r>
            <a:r>
              <a:rPr lang="es-ES" sz="1600" dirty="0"/>
              <a:t>(2010)</a:t>
            </a:r>
          </a:p>
          <a:p>
            <a:pPr>
              <a:buFontTx/>
              <a:buNone/>
            </a:pPr>
            <a:endParaRPr lang="es-ES" sz="2800" dirty="0"/>
          </a:p>
        </p:txBody>
      </p:sp>
      <p:pic>
        <p:nvPicPr>
          <p:cNvPr id="4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6107112"/>
          </a:xfrm>
        </p:spPr>
        <p:txBody>
          <a:bodyPr/>
          <a:lstStyle/>
          <a:p>
            <a:pPr algn="l"/>
            <a:r>
              <a:rPr lang="es-ES" sz="4000" dirty="0"/>
              <a:t>       </a:t>
            </a:r>
            <a:r>
              <a:rPr lang="es-ES" sz="4000" dirty="0">
                <a:solidFill>
                  <a:srgbClr val="FF0000"/>
                </a:solidFill>
              </a:rPr>
              <a:t>Estructura Organizacional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                   Decano </a:t>
            </a:r>
            <a:br>
              <a:rPr lang="es-ES" dirty="0"/>
            </a:br>
            <a:r>
              <a:rPr lang="es-ES" dirty="0" smtClean="0"/>
              <a:t>            </a:t>
            </a:r>
            <a:r>
              <a:rPr lang="es-ES" sz="3600" dirty="0"/>
              <a:t>Secretaria General</a:t>
            </a:r>
            <a:br>
              <a:rPr lang="es-ES" sz="3600" dirty="0"/>
            </a:br>
            <a:r>
              <a:rPr lang="es-ES" sz="3600" dirty="0" err="1"/>
              <a:t>Area</a:t>
            </a:r>
            <a:r>
              <a:rPr lang="es-ES" sz="3600" dirty="0"/>
              <a:t> de  Planificación </a:t>
            </a:r>
            <a:r>
              <a:rPr lang="es-ES" sz="3600" dirty="0" smtClean="0"/>
              <a:t>Edilicia</a:t>
            </a:r>
            <a:br>
              <a:rPr lang="es-ES" sz="3600" dirty="0" smtClean="0"/>
            </a:br>
            <a:r>
              <a:rPr lang="es-ES" sz="3600" dirty="0" err="1" smtClean="0"/>
              <a:t>Area</a:t>
            </a:r>
            <a:r>
              <a:rPr lang="es-ES" sz="3600" dirty="0" smtClean="0"/>
              <a:t> </a:t>
            </a:r>
            <a:r>
              <a:rPr lang="es-ES" sz="3600" dirty="0"/>
              <a:t>de Gestión Ambiental </a:t>
            </a:r>
            <a:br>
              <a:rPr lang="es-ES" sz="3600" dirty="0"/>
            </a:br>
            <a:r>
              <a:rPr lang="es-ES" sz="3600" dirty="0" smtClean="0"/>
              <a:t>Comisiones Asesoras por Edificio </a:t>
            </a:r>
            <a:br>
              <a:rPr lang="es-ES" sz="3600" dirty="0" smtClean="0"/>
            </a:br>
            <a:endParaRPr lang="es-ES" sz="3600" dirty="0"/>
          </a:p>
        </p:txBody>
      </p:sp>
      <p:pic>
        <p:nvPicPr>
          <p:cNvPr id="3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600" dirty="0">
                <a:solidFill>
                  <a:srgbClr val="FF0000"/>
                </a:solidFill>
              </a:rPr>
              <a:t>Normativa Preexistente en Vigencia</a:t>
            </a:r>
            <a:r>
              <a:rPr lang="es-ES" dirty="0"/>
              <a:t> 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Reglamento </a:t>
            </a:r>
            <a:r>
              <a:rPr lang="es-ES" dirty="0"/>
              <a:t>de Laboratorio – Higiene y Seguridad</a:t>
            </a:r>
            <a:r>
              <a:rPr lang="es-ES" sz="2800" dirty="0"/>
              <a:t> </a:t>
            </a:r>
            <a:r>
              <a:rPr lang="es-ES" sz="1800" dirty="0"/>
              <a:t>(Res CD - 2001)</a:t>
            </a:r>
          </a:p>
          <a:p>
            <a:pPr>
              <a:buFontTx/>
              <a:buNone/>
            </a:pPr>
            <a:endParaRPr lang="es-ES" sz="1800" dirty="0"/>
          </a:p>
          <a:p>
            <a:r>
              <a:rPr lang="es-ES" dirty="0"/>
              <a:t>Gestión de Cilindro de Gases Comprimidos - GCGC.  </a:t>
            </a:r>
            <a:r>
              <a:rPr lang="es-ES" sz="1800" dirty="0"/>
              <a:t>(Res. D – 2004)</a:t>
            </a:r>
          </a:p>
          <a:p>
            <a:pPr>
              <a:buFontTx/>
              <a:buNone/>
            </a:pPr>
            <a:endParaRPr lang="es-ES" dirty="0"/>
          </a:p>
          <a:p>
            <a:endParaRPr lang="es-ES" dirty="0"/>
          </a:p>
          <a:p>
            <a:pPr>
              <a:buFontTx/>
              <a:buNone/>
            </a:pPr>
            <a:endParaRPr lang="es-ES" dirty="0"/>
          </a:p>
        </p:txBody>
      </p:sp>
      <p:pic>
        <p:nvPicPr>
          <p:cNvPr id="4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5888"/>
            <a:ext cx="939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600" dirty="0" smtClean="0">
                <a:solidFill>
                  <a:srgbClr val="FF0000"/>
                </a:solidFill>
              </a:rPr>
              <a:t/>
            </a:r>
            <a:br>
              <a:rPr lang="es-ES" sz="3600" dirty="0" smtClean="0">
                <a:solidFill>
                  <a:srgbClr val="FF0000"/>
                </a:solidFill>
              </a:rPr>
            </a:br>
            <a:r>
              <a:rPr lang="es-ES" sz="3600" dirty="0" smtClean="0">
                <a:solidFill>
                  <a:srgbClr val="FF0000"/>
                </a:solidFill>
              </a:rPr>
              <a:t/>
            </a:r>
            <a:br>
              <a:rPr lang="es-ES" sz="3600" dirty="0" smtClean="0">
                <a:solidFill>
                  <a:srgbClr val="FF0000"/>
                </a:solidFill>
              </a:rPr>
            </a:br>
            <a:r>
              <a:rPr lang="es-ES" sz="3600" dirty="0" smtClean="0">
                <a:solidFill>
                  <a:srgbClr val="FF0000"/>
                </a:solidFill>
              </a:rPr>
              <a:t>Normativa </a:t>
            </a:r>
            <a:r>
              <a:rPr lang="es-ES" sz="3600" dirty="0">
                <a:solidFill>
                  <a:srgbClr val="FF0000"/>
                </a:solidFill>
              </a:rPr>
              <a:t>Desarrollada </a:t>
            </a:r>
            <a:r>
              <a:rPr lang="es-ES" sz="3600" dirty="0" smtClean="0"/>
              <a:t>  </a:t>
            </a:r>
            <a:endParaRPr lang="es-ES" sz="3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Registro </a:t>
            </a:r>
            <a:r>
              <a:rPr lang="es-ES" dirty="0"/>
              <a:t>de Incidentes y Antecedentes </a:t>
            </a:r>
          </a:p>
          <a:p>
            <a:pPr>
              <a:buFontTx/>
              <a:buNone/>
            </a:pPr>
            <a:r>
              <a:rPr lang="es-ES" sz="1800" dirty="0"/>
              <a:t>Res D 116/2011</a:t>
            </a:r>
          </a:p>
          <a:p>
            <a:r>
              <a:rPr lang="es-ES" dirty="0"/>
              <a:t>Programa de Gestión de Residuos </a:t>
            </a:r>
            <a:r>
              <a:rPr lang="es-ES" dirty="0" smtClean="0"/>
              <a:t>. </a:t>
            </a:r>
            <a:endParaRPr lang="es-ES" dirty="0"/>
          </a:p>
          <a:p>
            <a:pPr>
              <a:buFontTx/>
              <a:buNone/>
            </a:pPr>
            <a:r>
              <a:rPr lang="es-ES" sz="1800" dirty="0"/>
              <a:t>Res D024/2012</a:t>
            </a:r>
          </a:p>
          <a:p>
            <a:endParaRPr lang="es-ES" dirty="0"/>
          </a:p>
        </p:txBody>
      </p:sp>
      <p:pic>
        <p:nvPicPr>
          <p:cNvPr id="5" name="11 Imagen" descr="FI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0"/>
            <a:ext cx="9398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3600" dirty="0">
                <a:solidFill>
                  <a:srgbClr val="FF0000"/>
                </a:solidFill>
              </a:rPr>
              <a:t>Normativa </a:t>
            </a:r>
            <a:r>
              <a:rPr lang="es-ES" sz="3600" dirty="0" smtClean="0">
                <a:solidFill>
                  <a:srgbClr val="FF0000"/>
                </a:solidFill>
              </a:rPr>
              <a:t>en </a:t>
            </a:r>
            <a:r>
              <a:rPr lang="es-ES" sz="3600" dirty="0">
                <a:solidFill>
                  <a:srgbClr val="FF0000"/>
                </a:solidFill>
              </a:rPr>
              <a:t>Desarrollo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 smtClean="0"/>
              <a:t>Plan </a:t>
            </a:r>
            <a:r>
              <a:rPr lang="es-ES" dirty="0"/>
              <a:t>de Autoprotección de la Unidad Académica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sz="2800" dirty="0" smtClean="0"/>
              <a:t>Emergencias que contempla : 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Incendio y Explosiones</a:t>
            </a:r>
          </a:p>
          <a:p>
            <a:pPr>
              <a:buNone/>
            </a:pPr>
            <a:r>
              <a:rPr lang="es-ES" sz="2800" dirty="0" smtClean="0"/>
              <a:t>Derrame de sustancias químicas</a:t>
            </a:r>
          </a:p>
          <a:p>
            <a:pPr>
              <a:buNone/>
            </a:pPr>
            <a:r>
              <a:rPr lang="es-ES" sz="2800" dirty="0" smtClean="0"/>
              <a:t>Escape de gases</a:t>
            </a:r>
            <a:endParaRPr lang="es-E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417</Words>
  <Application>Microsoft Office PowerPoint</Application>
  <PresentationFormat>Presentación en pantalla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Diseño predeterminado</vt:lpstr>
      <vt:lpstr> Articulación en Gestión de Riesgo / Ambiental .  Experiencia de la  FIQ - UNL</vt:lpstr>
      <vt:lpstr>Nuestra Facultad hoy </vt:lpstr>
      <vt:lpstr>Diapositiva 3</vt:lpstr>
      <vt:lpstr>Carreras de grado y pregrado </vt:lpstr>
      <vt:lpstr>Antecedentes de Participación en Proyectos Específicos</vt:lpstr>
      <vt:lpstr>       Estructura Organizacional                     Decano              Secretaria General Area de  Planificación Edilicia Area de Gestión Ambiental  Comisiones Asesoras por Edificio  </vt:lpstr>
      <vt:lpstr>Normativa Preexistente en Vigencia  </vt:lpstr>
      <vt:lpstr>  Normativa Desarrollada   </vt:lpstr>
      <vt:lpstr>Normativa en Desarrollo</vt:lpstr>
      <vt:lpstr>Acciones  Dinamizada por Planes de Mejora de las Carreras Acreditadas  </vt:lpstr>
      <vt:lpstr>Acciones dinamizada planes e Mejora en CyT (MinCyT) </vt:lpstr>
      <vt:lpstr>Acciones vinculada a los estudiantes </vt:lpstr>
      <vt:lpstr>Punto Fuerte </vt:lpstr>
      <vt:lpstr>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 FIQ - UNL</dc:title>
  <dc:creator>Usuario</dc:creator>
  <cp:lastModifiedBy>fabiana</cp:lastModifiedBy>
  <cp:revision>23</cp:revision>
  <dcterms:created xsi:type="dcterms:W3CDTF">2014-10-13T10:31:55Z</dcterms:created>
  <dcterms:modified xsi:type="dcterms:W3CDTF">2014-10-16T14:27:15Z</dcterms:modified>
</cp:coreProperties>
</file>